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48"/>
  </p:handoutMasterIdLst>
  <p:sldIdLst>
    <p:sldId id="312" r:id="rId2"/>
    <p:sldId id="343" r:id="rId3"/>
    <p:sldId id="342" r:id="rId4"/>
    <p:sldId id="345" r:id="rId5"/>
    <p:sldId id="400" r:id="rId6"/>
    <p:sldId id="428" r:id="rId7"/>
    <p:sldId id="316" r:id="rId8"/>
    <p:sldId id="429" r:id="rId9"/>
    <p:sldId id="361" r:id="rId10"/>
    <p:sldId id="359" r:id="rId11"/>
    <p:sldId id="358" r:id="rId12"/>
    <p:sldId id="360" r:id="rId13"/>
    <p:sldId id="404" r:id="rId14"/>
    <p:sldId id="405" r:id="rId15"/>
    <p:sldId id="454" r:id="rId16"/>
    <p:sldId id="436" r:id="rId17"/>
    <p:sldId id="453" r:id="rId18"/>
    <p:sldId id="431" r:id="rId19"/>
    <p:sldId id="439" r:id="rId20"/>
    <p:sldId id="441" r:id="rId21"/>
    <p:sldId id="394" r:id="rId22"/>
    <p:sldId id="398" r:id="rId23"/>
    <p:sldId id="432" r:id="rId24"/>
    <p:sldId id="438" r:id="rId25"/>
    <p:sldId id="442" r:id="rId26"/>
    <p:sldId id="423" r:id="rId27"/>
    <p:sldId id="386" r:id="rId28"/>
    <p:sldId id="268" r:id="rId29"/>
    <p:sldId id="424" r:id="rId30"/>
    <p:sldId id="448" r:id="rId31"/>
    <p:sldId id="444" r:id="rId32"/>
    <p:sldId id="447" r:id="rId33"/>
    <p:sldId id="427" r:id="rId34"/>
    <p:sldId id="443" r:id="rId35"/>
    <p:sldId id="425" r:id="rId36"/>
    <p:sldId id="450" r:id="rId37"/>
    <p:sldId id="434" r:id="rId38"/>
    <p:sldId id="452" r:id="rId39"/>
    <p:sldId id="451" r:id="rId40"/>
    <p:sldId id="446" r:id="rId41"/>
    <p:sldId id="449" r:id="rId42"/>
    <p:sldId id="437" r:id="rId43"/>
    <p:sldId id="455" r:id="rId44"/>
    <p:sldId id="373" r:id="rId45"/>
    <p:sldId id="456" r:id="rId46"/>
    <p:sldId id="433" r:id="rId4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FDA00"/>
    <a:srgbClr val="000B22"/>
    <a:srgbClr val="003296"/>
    <a:srgbClr val="DBD6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60" d="100"/>
          <a:sy n="60" d="100"/>
        </p:scale>
        <p:origin x="-1410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37E3E-650F-450E-889B-7CC5BA55F447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8E8D3-03A6-4621-BE9B-A667024D5B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1499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8018-8D2C-4AB0-9B39-E6F0D54E3F2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10.08.2017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F0E9-9F2C-49BF-9EDD-17D12D48635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8018-8D2C-4AB0-9B39-E6F0D54E3F2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10.08.2017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F0E9-9F2C-49BF-9EDD-17D12D48635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8018-8D2C-4AB0-9B39-E6F0D54E3F2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10.08.2017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F0E9-9F2C-49BF-9EDD-17D12D48635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8018-8D2C-4AB0-9B39-E6F0D54E3F2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10.08.2017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8018-8D2C-4AB0-9B39-E6F0D54E3F2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10.08.2017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F0E9-9F2C-49BF-9EDD-17D12D48635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8018-8D2C-4AB0-9B39-E6F0D54E3F2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10.08.2017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F0E9-9F2C-49BF-9EDD-17D12D48635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8018-8D2C-4AB0-9B39-E6F0D54E3F2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10.08.2017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F0E9-9F2C-49BF-9EDD-17D12D48635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8018-8D2C-4AB0-9B39-E6F0D54E3F2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10.08.2017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F0E9-9F2C-49BF-9EDD-17D12D48635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8018-8D2C-4AB0-9B39-E6F0D54E3F2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10.08.2017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F0E9-9F2C-49BF-9EDD-17D12D48635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8018-8D2C-4AB0-9B39-E6F0D54E3F2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10.08.2017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F0E9-9F2C-49BF-9EDD-17D12D48635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8018-8D2C-4AB0-9B39-E6F0D54E3F2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10.08.2017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F0E9-9F2C-49BF-9EDD-17D12D48635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78018-8D2C-4AB0-9B39-E6F0D54E3F2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10.08.2017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6F0E9-9F2C-49BF-9EDD-17D12D48635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38120" cy="259228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0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</a:t>
            </a:r>
            <a:br>
              <a:rPr lang="ru-RU" b="1" dirty="0" smtClean="0">
                <a:solidFill>
                  <a:srgbClr val="000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0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2016-2017 УЧЕБНЫЙ ГОД</a:t>
            </a:r>
            <a:endParaRPr lang="ru-RU" dirty="0">
              <a:solidFill>
                <a:srgbClr val="000B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>
            <a:normAutofit lnSpcReduction="10000"/>
          </a:bodyPr>
          <a:lstStyle/>
          <a:p>
            <a:pPr marL="0" indent="0" algn="r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3600" b="1" i="1" dirty="0" smtClean="0">
                <a:solidFill>
                  <a:schemeClr val="tx1"/>
                </a:solidFill>
              </a:rPr>
              <a:t>Желтова Олеся </a:t>
            </a:r>
            <a:r>
              <a:rPr lang="ru-RU" altLang="ru-RU" sz="3600" b="1" i="1" dirty="0">
                <a:solidFill>
                  <a:schemeClr val="tx1"/>
                </a:solidFill>
              </a:rPr>
              <a:t>Владимировна,</a:t>
            </a:r>
            <a:r>
              <a:rPr lang="ru-RU" altLang="ru-RU" sz="2800" b="1" i="1" dirty="0">
                <a:solidFill>
                  <a:schemeClr val="tx1"/>
                </a:solidFill>
              </a:rPr>
              <a:t> </a:t>
            </a:r>
          </a:p>
          <a:p>
            <a:pPr marL="0" indent="0" algn="r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800" b="1" dirty="0" smtClean="0">
                <a:solidFill>
                  <a:schemeClr val="tx1"/>
                </a:solidFill>
              </a:rPr>
              <a:t> 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 МБОУ «Школа </a:t>
            </a: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113</a:t>
            </a:r>
          </a:p>
          <a:p>
            <a:pPr marL="0" indent="0" algn="r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имени Героя Советского Союза </a:t>
            </a:r>
          </a:p>
          <a:p>
            <a:pPr marL="0" indent="0" algn="r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Ивана Игнатьевича Рыбалко»  </a:t>
            </a:r>
            <a:endParaRPr lang="ru-RU" alt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городского округа город Уфа </a:t>
            </a:r>
          </a:p>
          <a:p>
            <a:pPr marL="0" indent="0" algn="r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691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Ольга\Desktop\фон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033"/>
            <a:ext cx="9144000" cy="686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Фахретдинов\Desktop\глава 27 марта\IMG_85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6010" y="-1"/>
            <a:ext cx="9240010" cy="684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3314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Фахретдинов\Desktop\глава 27 марта\IMG_85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138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5725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Фахретдинов\Desktop\глава 27 марта\IMG_85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5439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445224"/>
            <a:ext cx="321295" cy="32375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1999" y="2906713"/>
            <a:ext cx="3922713" cy="1500187"/>
          </a:xfrm>
        </p:spPr>
        <p:txBody>
          <a:bodyPr>
            <a:noAutofit/>
          </a:bodyPr>
          <a:lstStyle/>
          <a:p>
            <a:pPr algn="ctr"/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Фахретдинов\Desktop\глава 27 марта\27 03 17\doc06151220170310125631_001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17463"/>
            <a:ext cx="381635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Фахретдинов\Desktop\IMG_88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061560" cy="688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3133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ecb215514949369f2564e023fb4dce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4048"/>
            <a:ext cx="9144000" cy="608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6313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Бюджет школы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069160"/>
          </a:xfrm>
        </p:spPr>
        <p:txBody>
          <a:bodyPr>
            <a:normAutofit/>
          </a:bodyPr>
          <a:lstStyle/>
          <a:p>
            <a:r>
              <a:rPr lang="ru-RU" dirty="0" smtClean="0"/>
              <a:t>Заработная плата – 33 459 020</a:t>
            </a:r>
          </a:p>
          <a:p>
            <a:r>
              <a:rPr lang="ru-RU" dirty="0" smtClean="0"/>
              <a:t>Коммунальные услуги – 2 710 100</a:t>
            </a:r>
          </a:p>
          <a:p>
            <a:r>
              <a:rPr lang="ru-RU" dirty="0" smtClean="0"/>
              <a:t>Содержание имущества – 574 100</a:t>
            </a:r>
          </a:p>
          <a:p>
            <a:r>
              <a:rPr lang="ru-RU" dirty="0" smtClean="0"/>
              <a:t>Питание (дотации ) – 698 700</a:t>
            </a:r>
          </a:p>
          <a:p>
            <a:r>
              <a:rPr lang="ru-RU" dirty="0" smtClean="0"/>
              <a:t>Налоги – 872 000</a:t>
            </a:r>
          </a:p>
          <a:p>
            <a:r>
              <a:rPr lang="ru-RU" dirty="0" smtClean="0"/>
              <a:t>         Приобретение учебников – 1 031 300</a:t>
            </a:r>
          </a:p>
          <a:p>
            <a:r>
              <a:rPr lang="ru-RU" dirty="0" smtClean="0"/>
              <a:t>                          Перевозка детей – 382 700</a:t>
            </a:r>
          </a:p>
          <a:p>
            <a:r>
              <a:rPr lang="ru-RU" dirty="0" smtClean="0"/>
              <a:t>                           Капитальный ремонт – 1 764 400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7901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Внебюджет</a:t>
            </a:r>
            <a:r>
              <a:rPr lang="ru-RU" b="1" dirty="0" smtClean="0"/>
              <a:t> школы</a:t>
            </a:r>
            <a:br>
              <a:rPr lang="ru-RU" b="1" dirty="0" smtClean="0"/>
            </a:br>
            <a:r>
              <a:rPr lang="ru-RU" b="1" dirty="0" smtClean="0"/>
              <a:t> за учебный год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525963"/>
          </a:xfrm>
        </p:spPr>
        <p:txBody>
          <a:bodyPr>
            <a:normAutofit/>
          </a:bodyPr>
          <a:lstStyle/>
          <a:p>
            <a:r>
              <a:rPr lang="ru-RU" sz="2800" b="1" dirty="0"/>
              <a:t>Приобретение ученической мебели – 400 450</a:t>
            </a:r>
          </a:p>
          <a:p>
            <a:r>
              <a:rPr lang="ru-RU" sz="2800" b="1" dirty="0"/>
              <a:t>Приобретение компьютеров – 152 350</a:t>
            </a:r>
          </a:p>
          <a:p>
            <a:r>
              <a:rPr lang="ru-RU" sz="2800" b="1" dirty="0"/>
              <a:t>Приобретение интерактивного оборудования – 96 750</a:t>
            </a:r>
          </a:p>
          <a:p>
            <a:r>
              <a:rPr lang="ru-RU" sz="2800" b="1" dirty="0" smtClean="0"/>
              <a:t>Приобретение краски – 80 000</a:t>
            </a:r>
          </a:p>
          <a:p>
            <a:r>
              <a:rPr lang="ru-RU" sz="2800" b="1" dirty="0" smtClean="0"/>
              <a:t>      Ремонт оборудования – 53 200</a:t>
            </a:r>
          </a:p>
          <a:p>
            <a:r>
              <a:rPr lang="ru-RU" sz="2800" b="1" dirty="0" smtClean="0"/>
              <a:t>                  Материалы</a:t>
            </a:r>
            <a:r>
              <a:rPr lang="ru-RU" sz="2800" b="1" dirty="0"/>
              <a:t>, </a:t>
            </a:r>
            <a:r>
              <a:rPr lang="ru-RU" sz="2800" b="1" dirty="0" err="1"/>
              <a:t>зап.части</a:t>
            </a:r>
            <a:r>
              <a:rPr lang="ru-RU" sz="2800" b="1" dirty="0"/>
              <a:t> – 47 645</a:t>
            </a:r>
          </a:p>
          <a:p>
            <a:r>
              <a:rPr lang="ru-RU" sz="2800" b="1" dirty="0" smtClean="0"/>
              <a:t>                              Приобретение </a:t>
            </a:r>
            <a:r>
              <a:rPr lang="ru-RU" sz="2800" b="1" dirty="0"/>
              <a:t>стендов – 29 </a:t>
            </a:r>
            <a:r>
              <a:rPr lang="ru-RU" sz="2800" b="1" dirty="0" smtClean="0"/>
              <a:t>449</a:t>
            </a:r>
          </a:p>
        </p:txBody>
      </p:sp>
    </p:spTree>
    <p:extLst>
      <p:ext uri="{BB962C8B-B14F-4D97-AF65-F5344CB8AC3E}">
        <p14:creationId xmlns:p14="http://schemas.microsoft.com/office/powerpoint/2010/main" xmlns="" val="1687161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Внебюджет</a:t>
            </a:r>
            <a:r>
              <a:rPr lang="ru-RU" b="1" dirty="0" smtClean="0"/>
              <a:t> школы</a:t>
            </a:r>
            <a:br>
              <a:rPr lang="ru-RU" b="1" dirty="0" smtClean="0"/>
            </a:br>
            <a:r>
              <a:rPr lang="ru-RU" b="1" dirty="0" smtClean="0"/>
              <a:t> за учебный год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Замена </a:t>
            </a:r>
            <a:r>
              <a:rPr lang="ru-RU" sz="2800" b="1" dirty="0"/>
              <a:t>светильников в рекреации и спортзалах – 70 000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Приобретение </a:t>
            </a:r>
            <a:r>
              <a:rPr lang="ru-RU" sz="2800" b="1" dirty="0"/>
              <a:t>классных досок – 25 000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Приобретение </a:t>
            </a:r>
            <a:r>
              <a:rPr lang="ru-RU" sz="2800" b="1" dirty="0"/>
              <a:t>спортивной формы – 20 600</a:t>
            </a:r>
          </a:p>
          <a:p>
            <a:r>
              <a:rPr lang="ru-RU" sz="2800" b="1" dirty="0"/>
              <a:t> Приобретение моющих средств – 21 400</a:t>
            </a:r>
          </a:p>
          <a:p>
            <a:r>
              <a:rPr lang="ru-RU" sz="2800" b="1" dirty="0" smtClean="0"/>
              <a:t>Изготовление  </a:t>
            </a:r>
            <a:r>
              <a:rPr lang="ru-RU" sz="2800" b="1" dirty="0" err="1"/>
              <a:t>банеров</a:t>
            </a:r>
            <a:r>
              <a:rPr lang="ru-RU" sz="2800" b="1" dirty="0"/>
              <a:t> – 13 500</a:t>
            </a:r>
          </a:p>
          <a:p>
            <a:r>
              <a:rPr lang="ru-RU" sz="2800" b="1" dirty="0" smtClean="0"/>
              <a:t>              Участие в конкурсах  </a:t>
            </a:r>
            <a:r>
              <a:rPr lang="ru-RU" sz="2800" b="1" dirty="0"/>
              <a:t>– 12 300</a:t>
            </a:r>
          </a:p>
          <a:p>
            <a:r>
              <a:rPr lang="ru-RU" sz="2800" b="1" dirty="0" smtClean="0"/>
              <a:t>                               Приобретение </a:t>
            </a:r>
            <a:r>
              <a:rPr lang="ru-RU" sz="2800" b="1" dirty="0"/>
              <a:t>огнетушителей – 7 240</a:t>
            </a:r>
          </a:p>
          <a:p>
            <a:r>
              <a:rPr lang="ru-RU" sz="2800" b="1" dirty="0" smtClean="0"/>
              <a:t>                                        ПОДПИСКА </a:t>
            </a:r>
            <a:r>
              <a:rPr lang="ru-RU" sz="2800" b="1" dirty="0"/>
              <a:t>– 6 000</a:t>
            </a:r>
          </a:p>
          <a:p>
            <a:r>
              <a:rPr lang="ru-RU" sz="2800" b="1" dirty="0"/>
              <a:t> </a:t>
            </a: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434494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Приобретение ученической мебели</a:t>
            </a:r>
            <a:endParaRPr lang="ru-RU" b="1" dirty="0"/>
          </a:p>
        </p:txBody>
      </p:sp>
      <p:pic>
        <p:nvPicPr>
          <p:cNvPr id="1026" name="Picture 2" descr="C:\Users\Фахретдинов\Desktop\отчет директора май 2017\IMG_87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4503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Приобретение ученической мебели</a:t>
            </a:r>
            <a:endParaRPr lang="ru-RU" b="1" dirty="0"/>
          </a:p>
        </p:txBody>
      </p:sp>
      <p:pic>
        <p:nvPicPr>
          <p:cNvPr id="4" name="Picture 2" descr="C:\Users\Фахретдинов\Desktop\IMG_89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572548" cy="492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127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7039" y="-156934"/>
            <a:ext cx="9361039" cy="702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5367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Приобретение ученической мебели</a:t>
            </a:r>
            <a:endParaRPr lang="ru-RU" b="1" dirty="0"/>
          </a:p>
        </p:txBody>
      </p:sp>
      <p:pic>
        <p:nvPicPr>
          <p:cNvPr id="2050" name="Picture 2" descr="C:\Users\Фахретдинов\Desktop\IMG_8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7056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180528" y="476672"/>
            <a:ext cx="824440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0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Улучшение </a:t>
            </a:r>
            <a:r>
              <a:rPr lang="ru-RU" sz="3600" b="1" dirty="0" smtClean="0">
                <a:solidFill>
                  <a:srgbClr val="000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материально-технической базы</a:t>
            </a:r>
            <a:br>
              <a:rPr lang="ru-RU" sz="3600" b="1" dirty="0" smtClean="0">
                <a:solidFill>
                  <a:srgbClr val="000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0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приобретение скамеек</a:t>
            </a:r>
            <a:endParaRPr lang="ru-RU" sz="3600" b="1" dirty="0">
              <a:solidFill>
                <a:srgbClr val="000B22"/>
              </a:solidFill>
            </a:endParaRPr>
          </a:p>
        </p:txBody>
      </p:sp>
      <p:pic>
        <p:nvPicPr>
          <p:cNvPr id="10244" name="Picture 4" descr="C:\Users\Фахретдинов\Desktop\IMG_89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Фахретдинов\Desktop\глава 27 марта\IMG_855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49142" y="2234794"/>
            <a:ext cx="3528392" cy="246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7951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Ольга Викторовна\Desktop\ФОТО 27.05 и 28.05\DSC003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43125" y="1609631"/>
            <a:ext cx="7817307" cy="520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24440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0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Улучшение </a:t>
            </a:r>
            <a:r>
              <a:rPr lang="ru-RU" sz="3600" b="1" dirty="0" smtClean="0">
                <a:solidFill>
                  <a:srgbClr val="000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материально-технической базы</a:t>
            </a:r>
            <a:br>
              <a:rPr lang="ru-RU" sz="3600" b="1" dirty="0" smtClean="0">
                <a:solidFill>
                  <a:srgbClr val="000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0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приобретение скамеек  в старшем звене</a:t>
            </a:r>
            <a:endParaRPr lang="ru-RU" sz="3600" b="1" dirty="0">
              <a:solidFill>
                <a:srgbClr val="000B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227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Приобретение мебели в столовую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124745"/>
            <a:ext cx="4040188" cy="72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Было </a:t>
            </a:r>
            <a:endParaRPr lang="ru-RU" sz="3200" dirty="0"/>
          </a:p>
        </p:txBody>
      </p:sp>
      <p:pic>
        <p:nvPicPr>
          <p:cNvPr id="2050" name="Picture 2" descr="C:\Users\Фахретдинов\Desktop\отчет директора май 2017\IMG_86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420" y="1988840"/>
            <a:ext cx="5019684" cy="376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196753"/>
            <a:ext cx="4041775" cy="57606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Стало </a:t>
            </a: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Фахретдинов\Desktop\отчет директора май 2017\IMG_87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5726" y="1988840"/>
            <a:ext cx="5018274" cy="376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4329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Приобретение учительской мебели</a:t>
            </a:r>
            <a:endParaRPr lang="ru-RU" b="1" dirty="0"/>
          </a:p>
        </p:txBody>
      </p:sp>
      <p:pic>
        <p:nvPicPr>
          <p:cNvPr id="4098" name="Picture 2" descr="C:\Users\Фахретдинов\Desktop\IMG_89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1278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Приобретение учительской мебели</a:t>
            </a:r>
            <a:endParaRPr lang="ru-RU" b="1" dirty="0"/>
          </a:p>
        </p:txBody>
      </p:sp>
      <p:pic>
        <p:nvPicPr>
          <p:cNvPr id="3074" name="Picture 2" descr="C:\Users\Фахретдинов\Desktop\IMG_89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7162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14229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B22"/>
                </a:solidFill>
              </a:rPr>
              <a:t>Улучшение </a:t>
            </a:r>
            <a:r>
              <a:rPr lang="ru-RU" sz="3600" b="1" dirty="0" smtClean="0">
                <a:solidFill>
                  <a:srgbClr val="000B22"/>
                </a:solidFill>
              </a:rPr>
              <a:t>материально-технической базы</a:t>
            </a:r>
            <a:br>
              <a:rPr lang="ru-RU" sz="3600" b="1" dirty="0" smtClean="0">
                <a:solidFill>
                  <a:srgbClr val="000B22"/>
                </a:solidFill>
              </a:rPr>
            </a:br>
            <a:r>
              <a:rPr lang="ru-RU" sz="3400" b="1" dirty="0" smtClean="0">
                <a:solidFill>
                  <a:srgbClr val="000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Приобретение интерактивного оборудования</a:t>
            </a:r>
            <a:endParaRPr lang="ru-RU" sz="3600" b="1" dirty="0">
              <a:solidFill>
                <a:srgbClr val="000B22"/>
              </a:solidFill>
            </a:endParaRPr>
          </a:p>
        </p:txBody>
      </p:sp>
      <p:pic>
        <p:nvPicPr>
          <p:cNvPr id="6" name="Picture 2" descr="D:\ФОТО 27.05 и 28.05\DSC003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962672" cy="516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Фахретдинов\Desktop\IMG_891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1"/>
            <a:ext cx="3600400" cy="516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4109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7884368" cy="129614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B22"/>
                </a:solidFill>
              </a:rPr>
              <a:t>Ежегодный косметический ремонт</a:t>
            </a:r>
            <a:endParaRPr lang="ru-RU" sz="3600" b="1" dirty="0">
              <a:solidFill>
                <a:srgbClr val="000B22"/>
              </a:solidFill>
            </a:endParaRPr>
          </a:p>
        </p:txBody>
      </p:sp>
      <p:pic>
        <p:nvPicPr>
          <p:cNvPr id="6146" name="Picture 2" descr="C:\Users\Фахретдинов\Desktop\глава 27 марта\IMG_856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7544" y="1412776"/>
            <a:ext cx="8498533" cy="51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7308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949855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609968" cy="687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Ольга\Downloads\IMG_20160214_221824_4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6410" y="3892"/>
            <a:ext cx="4727590" cy="687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8282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1368152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rgbClr val="000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Приобретение оборудования для столовой</a:t>
            </a:r>
            <a:br>
              <a:rPr lang="ru-RU" sz="3400" b="1" dirty="0" smtClean="0">
                <a:solidFill>
                  <a:srgbClr val="000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b="1" dirty="0" smtClean="0">
                <a:solidFill>
                  <a:srgbClr val="000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других запчастей и материалов для ремонта</a:t>
            </a:r>
            <a:endParaRPr lang="ru-RU" sz="3600" b="1" dirty="0">
              <a:solidFill>
                <a:srgbClr val="000B22"/>
              </a:solidFill>
            </a:endParaRPr>
          </a:p>
        </p:txBody>
      </p:sp>
      <p:pic>
        <p:nvPicPr>
          <p:cNvPr id="8" name="Picture 2" descr="C:\Users\Oleg\Desktop\Новая папка (2)\IMG_7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751347" cy="356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29574"/>
            <a:ext cx="339472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0556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171400"/>
            <a:ext cx="11848877" cy="888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7114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180528" y="476672"/>
            <a:ext cx="824440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0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Улучшение </a:t>
            </a:r>
            <a:r>
              <a:rPr lang="ru-RU" sz="3600" b="1" dirty="0" smtClean="0">
                <a:solidFill>
                  <a:srgbClr val="000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материально-технической базы</a:t>
            </a:r>
            <a:br>
              <a:rPr lang="ru-RU" sz="3600" b="1" dirty="0" smtClean="0">
                <a:solidFill>
                  <a:srgbClr val="000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0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приобретение стендов</a:t>
            </a:r>
            <a:endParaRPr lang="ru-RU" sz="3600" b="1" dirty="0">
              <a:solidFill>
                <a:srgbClr val="000B22"/>
              </a:solidFill>
            </a:endParaRPr>
          </a:p>
        </p:txBody>
      </p:sp>
      <p:pic>
        <p:nvPicPr>
          <p:cNvPr id="14338" name="Picture 2" descr="C:\Users\Фахретдинов\Desktop\IMG_89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40054"/>
            <a:ext cx="6984776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2819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Приобретение стендов </a:t>
            </a:r>
            <a:endParaRPr lang="ru-RU" b="1" dirty="0"/>
          </a:p>
        </p:txBody>
      </p:sp>
      <p:pic>
        <p:nvPicPr>
          <p:cNvPr id="7170" name="Picture 2" descr="C:\Users\Фахретдинов\Desktop\IMG_89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0843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Приобретение стендов </a:t>
            </a:r>
            <a:endParaRPr lang="ru-RU" b="1" dirty="0"/>
          </a:p>
        </p:txBody>
      </p:sp>
      <p:pic>
        <p:nvPicPr>
          <p:cNvPr id="8194" name="Picture 2" descr="C:\Users\Фахретдинов\Desktop\IMG_89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6418660" cy="481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002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133154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B22"/>
                </a:solidFill>
              </a:rPr>
              <a:t>Улучшение </a:t>
            </a:r>
            <a:r>
              <a:rPr lang="ru-RU" sz="3600" b="1" dirty="0" smtClean="0">
                <a:solidFill>
                  <a:srgbClr val="000B22"/>
                </a:solidFill>
              </a:rPr>
              <a:t>материально-технической базы</a:t>
            </a:r>
            <a:br>
              <a:rPr lang="ru-RU" sz="3600" b="1" dirty="0" smtClean="0">
                <a:solidFill>
                  <a:srgbClr val="000B22"/>
                </a:solidFill>
              </a:rPr>
            </a:br>
            <a:r>
              <a:rPr lang="ru-RU" sz="3400" b="1" dirty="0" smtClean="0">
                <a:solidFill>
                  <a:srgbClr val="000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Замена светильников</a:t>
            </a:r>
            <a:endParaRPr lang="ru-RU" sz="3600" b="1" dirty="0">
              <a:solidFill>
                <a:srgbClr val="000B22"/>
              </a:solidFill>
            </a:endParaRPr>
          </a:p>
        </p:txBody>
      </p:sp>
      <p:pic>
        <p:nvPicPr>
          <p:cNvPr id="6" name="Picture 2" descr="C:\Users\Фахретдинов\Desktop\глава 27 марта\IMG_855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1592188"/>
            <a:ext cx="9144000" cy="522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2330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Приобретение учительской мебели</a:t>
            </a:r>
            <a:br>
              <a:rPr lang="ru-RU" b="1" dirty="0" smtClean="0"/>
            </a:br>
            <a:r>
              <a:rPr lang="ru-RU" b="1" dirty="0" smtClean="0"/>
              <a:t>и классных досок</a:t>
            </a:r>
            <a:endParaRPr lang="ru-RU" b="1" dirty="0"/>
          </a:p>
        </p:txBody>
      </p:sp>
      <p:pic>
        <p:nvPicPr>
          <p:cNvPr id="5122" name="Picture 2" descr="C:\Users\Фахретдинов\Desktop\IMG_89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8433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036496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0B22"/>
                </a:solidFill>
              </a:rPr>
              <a:t/>
            </a:r>
            <a:br>
              <a:rPr lang="ru-RU" sz="3600" b="1" dirty="0" smtClean="0">
                <a:solidFill>
                  <a:srgbClr val="000B22"/>
                </a:solidFill>
              </a:rPr>
            </a:br>
            <a:r>
              <a:rPr lang="ru-RU" b="1" dirty="0" smtClean="0">
                <a:solidFill>
                  <a:srgbClr val="000B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Приобретение спортивной формы</a:t>
            </a:r>
            <a:endParaRPr lang="ru-RU" b="1" dirty="0">
              <a:solidFill>
                <a:srgbClr val="000B22"/>
              </a:solidFill>
            </a:endParaRPr>
          </a:p>
        </p:txBody>
      </p:sp>
      <p:pic>
        <p:nvPicPr>
          <p:cNvPr id="5122" name="Picture 2" descr="C:\Users\Фахретдинов\Desktop\отчет директора май 2017\IMG_86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12321"/>
            <a:ext cx="3456384" cy="574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49162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Приобретение моющих средств</a:t>
            </a:r>
            <a:endParaRPr lang="ru-RU" b="1" dirty="0"/>
          </a:p>
        </p:txBody>
      </p:sp>
      <p:pic>
        <p:nvPicPr>
          <p:cNvPr id="11266" name="Picture 2" descr="C:\Users\Фахретдинов\Desktop\31573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992888" cy="39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19395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Воспитательная работа</a:t>
            </a:r>
            <a:endParaRPr lang="ru-RU" b="1" dirty="0"/>
          </a:p>
        </p:txBody>
      </p:sp>
      <p:pic>
        <p:nvPicPr>
          <p:cNvPr id="3074" name="Picture 2" descr="C:\Users\Фахретдинов\Desktop\IMG_88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7728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Приобретение огнетушителей</a:t>
            </a:r>
            <a:endParaRPr lang="ru-RU" b="1" dirty="0"/>
          </a:p>
        </p:txBody>
      </p:sp>
      <p:pic>
        <p:nvPicPr>
          <p:cNvPr id="13314" name="Picture 2" descr="C:\Users\Фахретдинов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984776" cy="473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48317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Подписка на издания</a:t>
            </a:r>
            <a:endParaRPr lang="ru-RU" b="1" dirty="0"/>
          </a:p>
        </p:txBody>
      </p:sp>
      <p:pic>
        <p:nvPicPr>
          <p:cNvPr id="12290" name="Picture 2" descr="C:\Users\Фахретдинов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416824" cy="41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1528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6298" y="-2"/>
            <a:ext cx="4918130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Фахретдинов\Desktop\2014-2015\диплом 2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266" y="0"/>
            <a:ext cx="4916290" cy="688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42317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Безопасность детей</a:t>
            </a:r>
            <a:endParaRPr lang="ru-RU" b="1" dirty="0"/>
          </a:p>
        </p:txBody>
      </p:sp>
      <p:pic>
        <p:nvPicPr>
          <p:cNvPr id="9219" name="Picture 3" descr="C:\Users\Фахретдинов\Desktop\IMG_89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305166"/>
            <a:ext cx="4392488" cy="46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Фахретдинов\Desktop\IMG_89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4409621" cy="331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23243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Внебюджет</a:t>
            </a:r>
            <a:r>
              <a:rPr lang="ru-RU" b="1" dirty="0"/>
              <a:t> школы</a:t>
            </a:r>
            <a:br>
              <a:rPr lang="ru-RU" b="1" dirty="0"/>
            </a:br>
            <a:r>
              <a:rPr lang="ru-RU" b="1" dirty="0"/>
              <a:t> за учебный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Документооборот – 15 000</a:t>
            </a:r>
          </a:p>
          <a:p>
            <a:r>
              <a:rPr lang="ru-RU" dirty="0" smtClean="0"/>
              <a:t>Оплата (частично) за водоотведение – 15 000</a:t>
            </a:r>
          </a:p>
          <a:p>
            <a:r>
              <a:rPr lang="ru-RU" dirty="0"/>
              <a:t>Судебные взыскания – 14 </a:t>
            </a:r>
            <a:r>
              <a:rPr lang="ru-RU" dirty="0" smtClean="0"/>
              <a:t>000</a:t>
            </a:r>
          </a:p>
          <a:p>
            <a:r>
              <a:rPr lang="ru-RU" dirty="0" smtClean="0"/>
              <a:t>Оплата </a:t>
            </a:r>
            <a:r>
              <a:rPr lang="ru-RU" dirty="0"/>
              <a:t>за ГВС (частично) – 9 000</a:t>
            </a:r>
          </a:p>
          <a:p>
            <a:r>
              <a:rPr lang="ru-RU" dirty="0" smtClean="0"/>
              <a:t>Оплата (частично) за электроэнергию – 7 000</a:t>
            </a:r>
          </a:p>
          <a:p>
            <a:r>
              <a:rPr lang="ru-RU" dirty="0" smtClean="0"/>
              <a:t>Оплата за негативное воздействие на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окружающую среду – 4 742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9563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Внебюджет</a:t>
            </a:r>
            <a:r>
              <a:rPr lang="ru-RU" b="1" dirty="0"/>
              <a:t> школы</a:t>
            </a:r>
            <a:br>
              <a:rPr lang="ru-RU" b="1" dirty="0"/>
            </a:br>
            <a:r>
              <a:rPr lang="ru-RU" b="1" dirty="0"/>
              <a:t> за учебный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Оплата </a:t>
            </a:r>
            <a:r>
              <a:rPr lang="ru-RU" dirty="0" err="1"/>
              <a:t>теплоэнергии</a:t>
            </a:r>
            <a:r>
              <a:rPr lang="ru-RU" dirty="0"/>
              <a:t> </a:t>
            </a:r>
            <a:r>
              <a:rPr lang="ru-RU" dirty="0" smtClean="0"/>
              <a:t>(частично)– </a:t>
            </a:r>
            <a:r>
              <a:rPr lang="ru-RU" dirty="0"/>
              <a:t>65 400</a:t>
            </a:r>
          </a:p>
          <a:p>
            <a:r>
              <a:rPr lang="ru-RU" dirty="0"/>
              <a:t>Техобслуживание видеонаблюдения – 65 </a:t>
            </a:r>
            <a:r>
              <a:rPr lang="ru-RU" dirty="0" smtClean="0"/>
              <a:t>000</a:t>
            </a:r>
          </a:p>
          <a:p>
            <a:r>
              <a:rPr lang="ru-RU" dirty="0"/>
              <a:t>Вывоз отходов – 30 </a:t>
            </a:r>
            <a:r>
              <a:rPr lang="ru-RU" dirty="0" smtClean="0"/>
              <a:t>000</a:t>
            </a:r>
            <a:endParaRPr lang="ru-RU" dirty="0"/>
          </a:p>
          <a:p>
            <a:r>
              <a:rPr lang="ru-RU" dirty="0" err="1" smtClean="0"/>
              <a:t>Опрессовка</a:t>
            </a:r>
            <a:r>
              <a:rPr lang="ru-RU" dirty="0" smtClean="0"/>
              <a:t>- 27 </a:t>
            </a:r>
            <a:r>
              <a:rPr lang="ru-RU" dirty="0"/>
              <a:t>000</a:t>
            </a:r>
          </a:p>
          <a:p>
            <a:r>
              <a:rPr lang="ru-RU" dirty="0" smtClean="0"/>
              <a:t>Обработка </a:t>
            </a:r>
            <a:r>
              <a:rPr lang="ru-RU" dirty="0"/>
              <a:t>(дезинфекция) школы- 22 000</a:t>
            </a:r>
          </a:p>
          <a:p>
            <a:r>
              <a:rPr lang="ru-RU" dirty="0" smtClean="0"/>
              <a:t>           Связь, телефон, интернет – 13 000</a:t>
            </a:r>
          </a:p>
          <a:p>
            <a:r>
              <a:rPr lang="ru-RU" dirty="0" smtClean="0"/>
              <a:t>                          Налог на прибыль – 110 000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67956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Фахретдинов\Desktop\отчет директора май 2017\IMG_88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58" y="2064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04538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Фахретдинов\Desktop\ремонт 2014\отопление до ремонта\IMG_12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21099"/>
            <a:ext cx="5292080" cy="3528053"/>
          </a:xfrm>
          <a:noFill/>
        </p:spPr>
      </p:pic>
      <p:pic>
        <p:nvPicPr>
          <p:cNvPr id="5" name="Picture 4" descr="C:\Users\Фахретдинов\Desktop\ремонт 2014\отопление до ремонта\IMG_12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276600"/>
            <a:ext cx="53721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45715" y="1052736"/>
            <a:ext cx="7895470" cy="11569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1887983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/>
          <a:lstStyle/>
          <a:p>
            <a:r>
              <a:rPr lang="ru-RU" b="1" dirty="0" smtClean="0"/>
              <a:t>Спасибо за внимание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3125812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Фахретдинов\Desktop\1016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050047" cy="335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Фахретдинов\Desktop\049a59d418e1369f9e8e93f66290b7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8019" y="3354710"/>
            <a:ext cx="5435408" cy="35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6018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Новая папка (2)\IMG_7186.JPG"/>
          <p:cNvPicPr>
            <a:picLocks noGrp="1"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32" y="13748"/>
            <a:ext cx="9125668" cy="684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282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Фахретдинов\Desktop\отчет директора май 2017\IMG_82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112568" cy="681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390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Ольга\Desktop\418037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3249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688" y="692696"/>
            <a:ext cx="8351573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6507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471810"/>
            <a:ext cx="7992888" cy="11569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Р</a:t>
            </a:r>
            <a:r>
              <a:rPr lang="ru-RU" b="1" i="1" dirty="0" smtClean="0"/>
              <a:t>оссийское движение школьников</a:t>
            </a:r>
            <a:endParaRPr lang="ru-RU" b="1" i="1" dirty="0"/>
          </a:p>
        </p:txBody>
      </p:sp>
      <p:pic>
        <p:nvPicPr>
          <p:cNvPr id="1026" name="Picture 2" descr="http://gddut.ru/sites/default/files/blog_images/image_820x4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8218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99205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1356</TotalTime>
  <Words>340</Words>
  <Application>Microsoft Office PowerPoint</Application>
  <PresentationFormat>Экран (4:3)</PresentationFormat>
  <Paragraphs>78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Тема2</vt:lpstr>
      <vt:lpstr>ОТЧЕТ  ЗА 2016-2017 УЧЕБНЫЙ ГОД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Российское движение школьников</vt:lpstr>
      <vt:lpstr>Слайд 10</vt:lpstr>
      <vt:lpstr>Слайд 11</vt:lpstr>
      <vt:lpstr>Слайд 12</vt:lpstr>
      <vt:lpstr>  </vt:lpstr>
      <vt:lpstr>Слайд 14</vt:lpstr>
      <vt:lpstr>Бюджет школы</vt:lpstr>
      <vt:lpstr>Внебюджет школы  за учебный год</vt:lpstr>
      <vt:lpstr>Внебюджет школы  за учебный год</vt:lpstr>
      <vt:lpstr>Приобретение ученической мебели</vt:lpstr>
      <vt:lpstr>Приобретение ученической мебели</vt:lpstr>
      <vt:lpstr>Приобретение ученической мебели</vt:lpstr>
      <vt:lpstr>Улучшение материально-технической базы приобретение скамеек</vt:lpstr>
      <vt:lpstr>Улучшение материально-технической базы приобретение скамеек  в старшем звене</vt:lpstr>
      <vt:lpstr>Приобретение мебели в столовую</vt:lpstr>
      <vt:lpstr>Приобретение учительской мебели</vt:lpstr>
      <vt:lpstr>Приобретение учительской мебели</vt:lpstr>
      <vt:lpstr>Улучшение материально-технической базы Приобретение интерактивного оборудования</vt:lpstr>
      <vt:lpstr>Ежегодный косметический ремонт</vt:lpstr>
      <vt:lpstr>Слайд 28</vt:lpstr>
      <vt:lpstr>Приобретение оборудования для столовой и других запчастей и материалов для ремонта</vt:lpstr>
      <vt:lpstr>Улучшение материально-технической базы приобретение стендов</vt:lpstr>
      <vt:lpstr>Приобретение стендов </vt:lpstr>
      <vt:lpstr>Приобретение стендов </vt:lpstr>
      <vt:lpstr>Улучшение материально-технической базы Замена светильников</vt:lpstr>
      <vt:lpstr>Приобретение учительской мебели и классных досок</vt:lpstr>
      <vt:lpstr> Приобретение спортивной формы</vt:lpstr>
      <vt:lpstr>Приобретение моющих средств</vt:lpstr>
      <vt:lpstr>Воспитательная работа</vt:lpstr>
      <vt:lpstr>Приобретение огнетушителей</vt:lpstr>
      <vt:lpstr>Подписка на издания</vt:lpstr>
      <vt:lpstr>Безопасность детей</vt:lpstr>
      <vt:lpstr>Внебюджет школы  за учебный год</vt:lpstr>
      <vt:lpstr>Внебюджет школы  за учебный год</vt:lpstr>
      <vt:lpstr>Слайд 43</vt:lpstr>
      <vt:lpstr>Слайд 44</vt:lpstr>
      <vt:lpstr>Спасибо за внимание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Юра</cp:lastModifiedBy>
  <cp:revision>158</cp:revision>
  <cp:lastPrinted>2017-05-30T12:50:23Z</cp:lastPrinted>
  <dcterms:created xsi:type="dcterms:W3CDTF">2016-02-11T16:42:33Z</dcterms:created>
  <dcterms:modified xsi:type="dcterms:W3CDTF">2017-08-10T18:32:57Z</dcterms:modified>
</cp:coreProperties>
</file>